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5"/>
  </p:notesMasterIdLst>
  <p:sldIdLst>
    <p:sldId id="256" r:id="rId2"/>
    <p:sldId id="259" r:id="rId3"/>
    <p:sldId id="32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4" r:id="rId15"/>
    <p:sldId id="275" r:id="rId16"/>
    <p:sldId id="276" r:id="rId17"/>
    <p:sldId id="278" r:id="rId18"/>
    <p:sldId id="286" r:id="rId19"/>
    <p:sldId id="277" r:id="rId20"/>
    <p:sldId id="268" r:id="rId21"/>
    <p:sldId id="280" r:id="rId22"/>
    <p:sldId id="281" r:id="rId23"/>
    <p:sldId id="269" r:id="rId24"/>
    <p:sldId id="282" r:id="rId25"/>
    <p:sldId id="283" r:id="rId26"/>
    <p:sldId id="284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85" r:id="rId39"/>
    <p:sldId id="299" r:id="rId40"/>
    <p:sldId id="300" r:id="rId41"/>
    <p:sldId id="301" r:id="rId42"/>
    <p:sldId id="325" r:id="rId43"/>
    <p:sldId id="307" r:id="rId44"/>
    <p:sldId id="303" r:id="rId45"/>
    <p:sldId id="304" r:id="rId46"/>
    <p:sldId id="305" r:id="rId47"/>
    <p:sldId id="306" r:id="rId48"/>
    <p:sldId id="308" r:id="rId49"/>
    <p:sldId id="309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3" r:id="rId62"/>
    <p:sldId id="322" r:id="rId63"/>
    <p:sldId id="32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55"/>
  </p:normalViewPr>
  <p:slideViewPr>
    <p:cSldViewPr snapToGrid="0" snapToObjects="1">
      <p:cViewPr varScale="1">
        <p:scale>
          <a:sx n="77" d="100"/>
          <a:sy n="77" d="100"/>
        </p:scale>
        <p:origin x="192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EA7A6-D7D7-7E46-A3DF-1317F284E2ED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8484-5F7A-1C4A-B398-D14F49A6B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likelihood is not a probability function – does not integrate to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We know the model, we know the data; we want to determine what parameterization of the bias makes the data most likely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0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likelihood is not a probability function – does not integrate to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We know the model, we know the data; we want to determine what parameterization of the bias makes the data most likely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0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9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 is sum square pixel distance</a:t>
            </a:r>
            <a:r>
              <a:rPr lang="en-US" baseline="0" dirty="0" smtClean="0"/>
              <a:t> + log-</a:t>
            </a:r>
            <a:r>
              <a:rPr lang="en-US" baseline="0" dirty="0" err="1" smtClean="0"/>
              <a:t>sparsity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8484-5F7A-1C4A-B398-D14F49A6B3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3900" y="1905000"/>
            <a:ext cx="7772400" cy="1514475"/>
          </a:xfrm>
        </p:spPr>
        <p:txBody>
          <a:bodyPr anchor="b" anchorCtr="0"/>
          <a:lstStyle>
            <a:lvl1pPr algn="ctr">
              <a:defRPr sz="4800" b="1" cap="all"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3900" y="3833813"/>
            <a:ext cx="7772400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3670300"/>
            <a:ext cx="81534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20032" b="21122"/>
          <a:stretch/>
        </p:blipFill>
        <p:spPr>
          <a:xfrm>
            <a:off x="71544" y="35776"/>
            <a:ext cx="2857500" cy="1681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70788" y="168476"/>
            <a:ext cx="3197202" cy="14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41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8229600" cy="5364163"/>
          </a:xfrm>
        </p:spPr>
        <p:txBody>
          <a:bodyPr vert="eaVert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>
                <a:latin typeface="Helvetica"/>
                <a:cs typeface="Helvetica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latin typeface="Helvetica"/>
                <a:cs typeface="Helvetica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>
                <a:latin typeface="Helvetica"/>
                <a:cs typeface="Helvetica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latin typeface="Helvetica"/>
                <a:cs typeface="Helvetica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latin typeface="Helvetica"/>
                <a:cs typeface="Helvetica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382000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85800" y="609600"/>
            <a:ext cx="83820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0" y="0"/>
            <a:ext cx="609600" cy="6096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92822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5056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334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>
                <a:latin typeface="Helvetica"/>
                <a:cs typeface="Helvetica"/>
              </a:defRPr>
            </a:lvl1pPr>
            <a:lvl2pPr marL="685800" indent="-336550">
              <a:defRPr sz="2400">
                <a:latin typeface="Helvetica"/>
                <a:cs typeface="Helvetica"/>
              </a:defRPr>
            </a:lvl2pPr>
            <a:lvl3pPr marL="1035050" indent="-349250">
              <a:buSzPct val="90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3pPr>
            <a:lvl4pPr marL="1371600" indent="-336550">
              <a:buSzPct val="75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4pPr>
            <a:lvl5pPr marL="1720850" indent="-349250">
              <a:buSzPct val="60000"/>
              <a:buFont typeface="Calibri" pitchFamily="34" charset="0"/>
              <a:buChar char="–"/>
              <a:defRPr sz="2400"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chemeClr val="accent1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2065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676400"/>
            <a:ext cx="7772400" cy="1362075"/>
          </a:xfrm>
        </p:spPr>
        <p:txBody>
          <a:bodyPr anchor="b" anchorCtr="0"/>
          <a:lstStyle>
            <a:lvl1pPr algn="l">
              <a:defRPr sz="4000" b="1" cap="all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287713"/>
            <a:ext cx="7772400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3200400"/>
            <a:ext cx="81534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068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4038600" cy="5334000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838200"/>
            <a:ext cx="4038600" cy="5334000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58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0438"/>
            <a:ext cx="4040188" cy="411162"/>
          </a:xfrm>
          <a:solidFill>
            <a:srgbClr val="01415A"/>
          </a:solidFill>
          <a:ln>
            <a:solidFill>
              <a:srgbClr val="01415A"/>
            </a:solidFill>
          </a:ln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60438"/>
            <a:ext cx="4041775" cy="411162"/>
          </a:xfrm>
          <a:solidFill>
            <a:srgbClr val="01415A"/>
          </a:solidFill>
          <a:ln>
            <a:solidFill>
              <a:srgbClr val="01415A"/>
            </a:solidFill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1371600"/>
            <a:ext cx="4038600" cy="4800600"/>
          </a:xfrm>
          <a:ln>
            <a:solidFill>
              <a:srgbClr val="01415A"/>
            </a:solidFill>
          </a:ln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1"/>
          </p:nvPr>
        </p:nvSpPr>
        <p:spPr>
          <a:xfrm>
            <a:off x="4648200" y="1371600"/>
            <a:ext cx="4038600" cy="4800600"/>
          </a:xfrm>
          <a:ln>
            <a:solidFill>
              <a:srgbClr val="01415A"/>
            </a:solidFill>
          </a:ln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000">
                <a:latin typeface="Helvetica"/>
                <a:cs typeface="Helvetica"/>
              </a:defRPr>
            </a:lvl1pPr>
            <a:lvl2pPr marL="457200" indent="-228600"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2pPr>
            <a:lvl3pPr marL="685800" indent="-228600">
              <a:buSzPct val="9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3pPr>
            <a:lvl4pPr marL="914400" indent="-228600">
              <a:buSzPct val="75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4pPr>
            <a:lvl5pPr marL="1143000" indent="-228600">
              <a:buSzPct val="60000"/>
              <a:buFont typeface="Calibri" pitchFamily="34" charset="0"/>
              <a:buChar char="–"/>
              <a:defRPr sz="20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3424" y="76200"/>
            <a:ext cx="8334375" cy="533400"/>
          </a:xfrm>
        </p:spPr>
        <p:txBody>
          <a:bodyPr anchor="b" anchorCtr="0">
            <a:noAutofit/>
          </a:bodyPr>
          <a:lstStyle>
            <a:lvl1pPr algn="l">
              <a:defRPr sz="36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33425" y="685800"/>
            <a:ext cx="8334375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0"/>
            <a:ext cx="685800" cy="685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903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544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048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/>
                <a:cs typeface="Helvetica"/>
              </a:defRPr>
            </a:lvl1pPr>
            <a:lvl2pPr>
              <a:defRPr sz="2800">
                <a:latin typeface="Helvetica"/>
                <a:cs typeface="Helvetica"/>
              </a:defRPr>
            </a:lvl2pPr>
            <a:lvl3pPr>
              <a:defRPr sz="2400">
                <a:latin typeface="Helvetica"/>
                <a:cs typeface="Helvetica"/>
              </a:defRPr>
            </a:lvl3pPr>
            <a:lvl4pPr>
              <a:defRPr sz="2000">
                <a:latin typeface="Helvetica"/>
                <a:cs typeface="Helvetica"/>
              </a:defRPr>
            </a:lvl4pPr>
            <a:lvl5pPr>
              <a:defRPr sz="2000">
                <a:latin typeface="Helvetica"/>
                <a:cs typeface="Helvetic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/>
                <a:cs typeface="Helvetic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4B753F5A-8448-4BB9-A386-AECB8B463258}" type="datetimeFigureOut">
              <a:rPr lang="en-US" smtClean="0"/>
              <a:pPr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37B82095-4FFA-4A63-9E91-F1D409BCEA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7043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>
                <a:latin typeface="Helvetica"/>
                <a:cs typeface="Helvetic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/>
                <a:cs typeface="Helvetic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610600" y="6324600"/>
            <a:ext cx="533400" cy="5334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725ACAE-6618-472B-AF83-E7A513E10F9F}" type="slidenum">
              <a:rPr lang="en-US" b="1" smtClean="0">
                <a:latin typeface="Helvetica"/>
                <a:cs typeface="Helvetica"/>
              </a:rPr>
              <a:t>‹#›</a:t>
            </a:fld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685800" y="76200"/>
            <a:ext cx="8382000" cy="533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85800" y="609600"/>
            <a:ext cx="8382000" cy="0"/>
          </a:xfrm>
          <a:prstGeom prst="line">
            <a:avLst/>
          </a:prstGeom>
          <a:ln w="38100">
            <a:solidFill>
              <a:srgbClr val="01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0"/>
            <a:ext cx="609600" cy="609600"/>
          </a:xfrm>
          <a:prstGeom prst="rect">
            <a:avLst/>
          </a:prstGeom>
          <a:solidFill>
            <a:srgbClr val="01415A"/>
          </a:solidFill>
          <a:ln>
            <a:solidFill>
              <a:srgbClr val="01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22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53F5A-8448-4BB9-A386-AECB8B46325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82095-4FFA-4A63-9E91-F1D409BC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7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tiff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05000"/>
            <a:ext cx="7772400" cy="1514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CBMM Summer School</a:t>
            </a:r>
          </a:p>
          <a:p>
            <a:r>
              <a:rPr lang="en-US" dirty="0" smtClean="0"/>
              <a:t>Aug </a:t>
            </a:r>
            <a:r>
              <a:rPr lang="en-US" dirty="0" smtClean="0"/>
              <a:t>12, 2018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Coin flips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47" y="3118551"/>
            <a:ext cx="7189547" cy="35947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5289453" y="1993301"/>
            <a:ext cx="2797631" cy="1125250"/>
          </a:xfrm>
          <a:prstGeom prst="wedgeRectCallout">
            <a:avLst>
              <a:gd name="adj1" fmla="val -71405"/>
              <a:gd name="adj2" fmla="val 567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latin typeface="Helvetica"/>
                <a:cs typeface="Helvetica"/>
              </a:rPr>
              <a:t>Θ</a:t>
            </a:r>
            <a:r>
              <a:rPr lang="en-US" baseline="-25000" dirty="0" err="1" smtClean="0">
                <a:latin typeface="Helvetica"/>
                <a:cs typeface="Helvetica"/>
              </a:rPr>
              <a:t>mle</a:t>
            </a:r>
            <a:r>
              <a:rPr lang="en-US" dirty="0" smtClean="0">
                <a:latin typeface="Helvetica"/>
                <a:cs typeface="Helvetica"/>
              </a:rPr>
              <a:t>= 5/12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4115805" y="3118551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7682" y="4259877"/>
            <a:ext cx="5096524" cy="10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How do we find this value more generally?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65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444451"/>
          </a:xfrm>
        </p:spPr>
        <p:txBody>
          <a:bodyPr/>
          <a:lstStyle/>
          <a:p>
            <a:r>
              <a:rPr lang="en-US" b="1" dirty="0" smtClean="0"/>
              <a:t>Cost function / loss function: </a:t>
            </a:r>
            <a:r>
              <a:rPr lang="en-US" dirty="0" smtClean="0"/>
              <a:t>A function that maps a set of events into a number that represents the “cost” of that event occurring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277025"/>
            <a:ext cx="8229600" cy="383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More general than likelihood</a:t>
            </a:r>
          </a:p>
          <a:p>
            <a:endParaRPr lang="en-US" dirty="0" smtClean="0"/>
          </a:p>
          <a:p>
            <a:r>
              <a:rPr lang="en-US" dirty="0" smtClean="0"/>
              <a:t>The “cost” of likelihood is typically the negative log-likelihood: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092073"/>
              </p:ext>
            </p:extLst>
          </p:nvPr>
        </p:nvGraphicFramePr>
        <p:xfrm>
          <a:off x="2058988" y="4098925"/>
          <a:ext cx="51419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Equation" r:id="rId4" imgW="1511300" imgH="203200" progId="Equation.3">
                  <p:embed/>
                </p:oleObj>
              </mc:Choice>
              <mc:Fallback>
                <p:oleObj name="Equation" r:id="rId4" imgW="151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8988" y="4098925"/>
                        <a:ext cx="5141912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-&gt; Cost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3" y="1520504"/>
            <a:ext cx="4051495" cy="4051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477" y="1520504"/>
            <a:ext cx="4051495" cy="405149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840606"/>
              </p:ext>
            </p:extLst>
          </p:nvPr>
        </p:nvGraphicFramePr>
        <p:xfrm>
          <a:off x="2058988" y="828675"/>
          <a:ext cx="51419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3" name="Equation" r:id="rId5" imgW="1511300" imgH="203200" progId="Equation.3">
                  <p:embed/>
                </p:oleObj>
              </mc:Choice>
              <mc:Fallback>
                <p:oleObj name="Equation" r:id="rId5" imgW="151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8988" y="828675"/>
                        <a:ext cx="5141912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40841"/>
              </p:ext>
            </p:extLst>
          </p:nvPr>
        </p:nvGraphicFramePr>
        <p:xfrm>
          <a:off x="692150" y="5467350"/>
          <a:ext cx="77263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4" name="Equation" r:id="rId7" imgW="2400300" imgH="330200" progId="Equation.3">
                  <p:embed/>
                </p:oleObj>
              </mc:Choice>
              <mc:Fallback>
                <p:oleObj name="Equation" r:id="rId7" imgW="240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2150" y="5467350"/>
                        <a:ext cx="7726363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282986" y="1520504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14868" y="4172880"/>
            <a:ext cx="627017" cy="627017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7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Single-Variable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urn problem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5" y="2550236"/>
            <a:ext cx="6667500" cy="333375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426740"/>
              </p:ext>
            </p:extLst>
          </p:nvPr>
        </p:nvGraphicFramePr>
        <p:xfrm>
          <a:off x="2449513" y="5578475"/>
          <a:ext cx="4208462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9" name="Equation" r:id="rId4" imgW="1308100" imgH="330200" progId="Equation.3">
                  <p:embed/>
                </p:oleObj>
              </mc:Choice>
              <mc:Fallback>
                <p:oleObj name="Equation" r:id="rId4" imgW="13081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9513" y="5578475"/>
                        <a:ext cx="4208462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189557" y="3231077"/>
            <a:ext cx="5096524" cy="10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How do we find this value more generally?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576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" y="1462087"/>
            <a:ext cx="8410576" cy="4205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 (brute force)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" y="1462087"/>
            <a:ext cx="8410576" cy="42052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429000" y="4746625"/>
            <a:ext cx="698500" cy="103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01875" y="5914568"/>
            <a:ext cx="3254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Here’s the minimum!</a:t>
            </a:r>
          </a:p>
        </p:txBody>
      </p:sp>
    </p:spTree>
    <p:extLst>
      <p:ext uri="{BB962C8B-B14F-4D97-AF65-F5344CB8AC3E}">
        <p14:creationId xmlns:p14="http://schemas.microsoft.com/office/powerpoint/2010/main" val="20495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 (brute force)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Guaranteed to get you close to the minimum (with fine enough grid)</a:t>
            </a:r>
          </a:p>
          <a:p>
            <a:pPr lvl="1"/>
            <a:r>
              <a:rPr lang="en-US" dirty="0" smtClean="0"/>
              <a:t>Easy to implement</a:t>
            </a:r>
          </a:p>
          <a:p>
            <a:pPr lvl="1"/>
            <a:endParaRPr lang="en-US" dirty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Inefficient</a:t>
            </a:r>
          </a:p>
          <a:p>
            <a:pPr lvl="1"/>
            <a:r>
              <a:rPr lang="en-US" dirty="0" smtClean="0"/>
              <a:t>Only really works for 1-2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8" y="1492250"/>
            <a:ext cx="8783472" cy="4391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1673874"/>
            <a:ext cx="7540625" cy="354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4000" y="2301876"/>
            <a:ext cx="381000" cy="952500"/>
            <a:chOff x="3048000" y="2952750"/>
            <a:chExt cx="381000" cy="9525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111500" y="3619501"/>
              <a:ext cx="127000" cy="2857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4375" y="3619500"/>
              <a:ext cx="116417" cy="2857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238500" y="3254376"/>
              <a:ext cx="0" cy="365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00" y="3429000"/>
              <a:ext cx="36512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063875" y="2952750"/>
              <a:ext cx="365125" cy="365125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9375" y="4397375"/>
            <a:ext cx="1095375" cy="396875"/>
            <a:chOff x="2428875" y="3746500"/>
            <a:chExt cx="1095375" cy="396875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307975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0200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619375" y="3746500"/>
              <a:ext cx="6826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428875" y="3746500"/>
              <a:ext cx="19050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28875" y="4143375"/>
              <a:ext cx="109537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ular Callout 17"/>
          <p:cNvSpPr/>
          <p:nvPr/>
        </p:nvSpPr>
        <p:spPr>
          <a:xfrm>
            <a:off x="6777208" y="1492249"/>
            <a:ext cx="1419584" cy="562625"/>
          </a:xfrm>
          <a:prstGeom prst="wedgeRectCallout">
            <a:avLst>
              <a:gd name="adj1" fmla="val 39247"/>
              <a:gd name="adj2" fmla="val 737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You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2692041" y="3721752"/>
            <a:ext cx="1419584" cy="562625"/>
          </a:xfrm>
          <a:prstGeom prst="wedgeRectCallout">
            <a:avLst>
              <a:gd name="adj1" fmla="val 34774"/>
              <a:gd name="adj2" fmla="val 906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Camp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4762500" y="1492249"/>
            <a:ext cx="1419584" cy="562625"/>
          </a:xfrm>
          <a:prstGeom prst="wedgeRectCallout">
            <a:avLst>
              <a:gd name="adj1" fmla="val -37915"/>
              <a:gd name="adj2" fmla="val 1188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Fog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826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8" y="1492250"/>
            <a:ext cx="8783472" cy="4391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1673874"/>
            <a:ext cx="7540625" cy="354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74000" y="2301876"/>
            <a:ext cx="381000" cy="952500"/>
            <a:chOff x="3048000" y="2952750"/>
            <a:chExt cx="381000" cy="9525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111500" y="3619501"/>
              <a:ext cx="127000" cy="2857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4375" y="3619500"/>
              <a:ext cx="116417" cy="2857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238500" y="3254376"/>
              <a:ext cx="0" cy="365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48000" y="3429000"/>
              <a:ext cx="36512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063875" y="2952750"/>
              <a:ext cx="365125" cy="365125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9375" y="4397375"/>
            <a:ext cx="1095375" cy="396875"/>
            <a:chOff x="2428875" y="3746500"/>
            <a:chExt cx="1095375" cy="396875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307975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02000" y="3746500"/>
              <a:ext cx="22225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619375" y="3746500"/>
              <a:ext cx="6826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428875" y="3746500"/>
              <a:ext cx="190500" cy="39687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28875" y="4143375"/>
              <a:ext cx="109537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Callout 2"/>
          <p:cNvSpPr/>
          <p:nvPr/>
        </p:nvSpPr>
        <p:spPr>
          <a:xfrm>
            <a:off x="5365750" y="1285875"/>
            <a:ext cx="1952625" cy="1317627"/>
          </a:xfrm>
          <a:prstGeom prst="wedgeEllipseCallout">
            <a:avLst>
              <a:gd name="adj1" fmla="val 78304"/>
              <a:gd name="adj2" fmla="val 2821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40375" y="1499249"/>
            <a:ext cx="165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This way is downhill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191250" y="2084025"/>
            <a:ext cx="428625" cy="376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>
            <a:off x="4267200" y="2286000"/>
            <a:ext cx="1952625" cy="1317627"/>
          </a:xfrm>
          <a:prstGeom prst="wedgeEllipseCallout">
            <a:avLst>
              <a:gd name="adj1" fmla="val 78304"/>
              <a:gd name="adj2" fmla="val 28211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41825" y="2499374"/>
            <a:ext cx="165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This way is downhill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984750" y="3084150"/>
            <a:ext cx="536576" cy="1702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77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C -0.04583 0.06135 -0.09149 0.12315 -0.10937 0.150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75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24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8288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Gradient descent: </a:t>
            </a:r>
            <a:r>
              <a:rPr lang="en-US" sz="2800" dirty="0" smtClean="0"/>
              <a:t>An optimization technique where parameters are updated proportionally to the negative gradient to continually step “downhill” in the cost function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3094664"/>
            <a:ext cx="7207250" cy="811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5329021"/>
            <a:ext cx="2587625" cy="124005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635624" y="3906335"/>
            <a:ext cx="1079501" cy="1422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905250" y="3906335"/>
            <a:ext cx="1143000" cy="602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1375" y="4603750"/>
            <a:ext cx="330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Step-size parameter</a:t>
            </a:r>
          </a:p>
        </p:txBody>
      </p:sp>
    </p:spTree>
    <p:extLst>
      <p:ext uri="{BB962C8B-B14F-4D97-AF65-F5344CB8AC3E}">
        <p14:creationId xmlns:p14="http://schemas.microsoft.com/office/powerpoint/2010/main" val="415766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optimization is used for</a:t>
            </a:r>
          </a:p>
          <a:p>
            <a:endParaRPr lang="en-US" dirty="0"/>
          </a:p>
          <a:p>
            <a:r>
              <a:rPr lang="en-US" dirty="0"/>
              <a:t>Different optimization concepts</a:t>
            </a:r>
          </a:p>
          <a:p>
            <a:endParaRPr lang="en-US" dirty="0"/>
          </a:p>
          <a:p>
            <a:r>
              <a:rPr lang="en-US" dirty="0"/>
              <a:t>Commonly used terminology, marked with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In the notes: pointers to how to perform optimization in </a:t>
            </a:r>
            <a:r>
              <a:rPr lang="en-US" dirty="0"/>
              <a:t>common programming languages (R, Python, 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6899149" y="2361101"/>
            <a:ext cx="967196" cy="97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125" y="5094287"/>
            <a:ext cx="8937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For notes and R code used to produce these examples, go to: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  CBMM website -&gt; Education -&gt; </a:t>
            </a:r>
            <a:r>
              <a:rPr lang="en-US" sz="2200" dirty="0" smtClean="0">
                <a:latin typeface="Helvetica"/>
                <a:cs typeface="Helvetica"/>
              </a:rPr>
              <a:t>2018 </a:t>
            </a:r>
            <a:r>
              <a:rPr lang="en-US" sz="2200" dirty="0" smtClean="0">
                <a:latin typeface="Helvetica"/>
                <a:cs typeface="Helvetica"/>
              </a:rPr>
              <a:t>Summer School -&gt; Resources</a:t>
            </a:r>
          </a:p>
        </p:txBody>
      </p:sp>
    </p:spTree>
    <p:extLst>
      <p:ext uri="{BB962C8B-B14F-4D97-AF65-F5344CB8AC3E}">
        <p14:creationId xmlns:p14="http://schemas.microsoft.com/office/powerpoint/2010/main" val="22117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Content Placeholder 4" descr="GradD_1d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43" r="-27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93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376"/>
          <a:stretch/>
        </p:blipFill>
        <p:spPr>
          <a:xfrm>
            <a:off x="1174749" y="797413"/>
            <a:ext cx="6794501" cy="4568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9" t="93924" r="55382" b="2290"/>
          <a:stretch/>
        </p:blipFill>
        <p:spPr>
          <a:xfrm>
            <a:off x="174624" y="5588000"/>
            <a:ext cx="8399860" cy="539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2250" y="6302375"/>
            <a:ext cx="12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Helvetica"/>
                <a:cs typeface="Helvetica"/>
              </a:rPr>
              <a:t>≈ 5 / 12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854666" y="797413"/>
            <a:ext cx="2797631" cy="1125250"/>
          </a:xfrm>
          <a:prstGeom prst="wedgeRectCallout">
            <a:avLst>
              <a:gd name="adj1" fmla="val -98276"/>
              <a:gd name="adj2" fmla="val 297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But we had to calculate the gradient!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5977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4954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But what if we don’t know how to calculate the gradient?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s-IS" dirty="0" smtClean="0"/>
              <a:t>… We approximate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834872"/>
            <a:ext cx="5349875" cy="8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minima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02915"/>
              </p:ext>
            </p:extLst>
          </p:nvPr>
        </p:nvGraphicFramePr>
        <p:xfrm>
          <a:off x="1527684" y="1060824"/>
          <a:ext cx="5908896" cy="562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Equation" r:id="rId3" imgW="2133600" imgH="203200" progId="Equation.3">
                  <p:embed/>
                </p:oleObj>
              </mc:Choice>
              <mc:Fallback>
                <p:oleObj name="Equation" r:id="rId3" imgW="213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7684" y="1060824"/>
                        <a:ext cx="5908896" cy="562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562"/>
          <a:stretch/>
        </p:blipFill>
        <p:spPr>
          <a:xfrm>
            <a:off x="399393" y="1623576"/>
            <a:ext cx="6633867" cy="4292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60" y="5915603"/>
            <a:ext cx="30868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3600" b="1" dirty="0" smtClean="0">
                <a:latin typeface="Helvetica"/>
                <a:cs typeface="Helvetica"/>
              </a:rPr>
              <a:t>θ</a:t>
            </a:r>
            <a:r>
              <a:rPr lang="en-US" sz="3600" b="1" dirty="0" smtClean="0">
                <a:latin typeface="Helvetica"/>
                <a:cs typeface="Helvetica"/>
              </a:rPr>
              <a:t> = -1.294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335" y="2667335"/>
            <a:ext cx="4190665" cy="41906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3328014" y="4581377"/>
            <a:ext cx="2315140" cy="16573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466303" y="4300023"/>
            <a:ext cx="562708" cy="562708"/>
          </a:xfrm>
          <a:prstGeom prst="ellipse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3874" y="5200223"/>
            <a:ext cx="562708" cy="562708"/>
          </a:xfrm>
          <a:prstGeom prst="ellipse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ular Callout 15"/>
          <p:cNvSpPr/>
          <p:nvPr/>
        </p:nvSpPr>
        <p:spPr>
          <a:xfrm>
            <a:off x="4067573" y="5148041"/>
            <a:ext cx="2170444" cy="570621"/>
          </a:xfrm>
          <a:prstGeom prst="wedgeRectCallout">
            <a:avLst>
              <a:gd name="adj1" fmla="val 28637"/>
              <a:gd name="adj2" fmla="val -9244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Local Minimum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6865200" y="4424666"/>
            <a:ext cx="2246645" cy="570621"/>
          </a:xfrm>
          <a:prstGeom prst="wedgeRectCallout">
            <a:avLst>
              <a:gd name="adj1" fmla="val -37289"/>
              <a:gd name="adj2" fmla="val 93488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Global Minimum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646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minima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Local minimum: </a:t>
            </a:r>
            <a:r>
              <a:rPr lang="en-US" sz="2800" dirty="0"/>
              <a:t>a point x∗ is a local minimum if it is the lowest value of the function within some range centered on x∗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738117" y="2578100"/>
            <a:ext cx="7953376" cy="1251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Global minimum: </a:t>
            </a:r>
            <a:r>
              <a:rPr lang="en-US" sz="2800" dirty="0"/>
              <a:t>a point </a:t>
            </a:r>
            <a:r>
              <a:rPr lang="en-US" sz="2800" dirty="0" smtClean="0"/>
              <a:t>x</a:t>
            </a:r>
            <a:r>
              <a:rPr lang="en-US" sz="2800" dirty="0"/>
              <a:t>∗ is a global minimum if it is the lowest value of the function across all allowable values of the parameter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21690" y="25985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4375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vs. non-convex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75" y="1047750"/>
            <a:ext cx="4000500" cy="4000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3424" y="838199"/>
            <a:ext cx="3775076" cy="2892426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Convex function: </a:t>
            </a:r>
            <a:r>
              <a:rPr lang="en-US" sz="2800" dirty="0"/>
              <a:t>A function is convex if for every line segment drawn between two points on the function, that line segment passes above the graph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733424" y="3632200"/>
            <a:ext cx="3775076" cy="998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Non-convex function: </a:t>
            </a:r>
            <a:r>
              <a:rPr lang="en-US" sz="2800" dirty="0" smtClean="0"/>
              <a:t>A function that is not convex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3652688"/>
            <a:ext cx="967196" cy="978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/>
          <p:cNvSpPr/>
          <p:nvPr/>
        </p:nvSpPr>
        <p:spPr>
          <a:xfrm>
            <a:off x="428028" y="5234207"/>
            <a:ext cx="8319693" cy="7665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A minimum on a convex function is guaranteed to be a global minimum!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85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/>
      <p:bldP spid="7" grpId="1" build="allAtOnce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70661"/>
              </p:ext>
            </p:extLst>
          </p:nvPr>
        </p:nvGraphicFramePr>
        <p:xfrm>
          <a:off x="733424" y="1270000"/>
          <a:ext cx="4619625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/>
                <a:gridCol w="25876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Language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Single-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optimize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Python*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minimize_scalar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Matlab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fmindbnd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2126" y="3286125"/>
            <a:ext cx="8004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*: Python optimization functions require the “</a:t>
            </a:r>
            <a:r>
              <a:rPr lang="en-US" sz="2200" dirty="0" err="1" smtClean="0">
                <a:latin typeface="Helvetica"/>
                <a:cs typeface="Helvetica"/>
              </a:rPr>
              <a:t>scipy</a:t>
            </a:r>
            <a:r>
              <a:rPr lang="en-US" sz="2200" dirty="0" smtClean="0">
                <a:latin typeface="Helvetica"/>
                <a:cs typeface="Helvetica"/>
              </a:rPr>
              <a:t>” package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028" y="4778375"/>
            <a:ext cx="8319693" cy="1222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The implementations of optimization use more advanced algorithms than discussed here. See the notes for further details!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005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Multi-Variable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1222375"/>
            <a:ext cx="3822700" cy="2470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669"/>
          <a:stretch/>
        </p:blipFill>
        <p:spPr>
          <a:xfrm>
            <a:off x="4533716" y="1222375"/>
            <a:ext cx="4610284" cy="2470361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4032251" y="2386647"/>
            <a:ext cx="423545" cy="36512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60" y="4175124"/>
            <a:ext cx="3629526" cy="2413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49" y="4175124"/>
            <a:ext cx="3571875" cy="24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0625" y="1035595"/>
            <a:ext cx="2286000" cy="22860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1415A"/>
                </a:solidFill>
                <a:latin typeface="Helvetica"/>
                <a:cs typeface="Helvetica"/>
              </a:rPr>
              <a:t>Working</a:t>
            </a:r>
            <a:endParaRPr lang="en-US" sz="2400" dirty="0">
              <a:solidFill>
                <a:srgbClr val="01415A"/>
              </a:solidFill>
              <a:latin typeface="Helvetica"/>
              <a:cs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21325" y="1035595"/>
            <a:ext cx="2286000" cy="22860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1415A"/>
                </a:solidFill>
                <a:latin typeface="Helvetica"/>
                <a:cs typeface="Helvetica"/>
              </a:rPr>
              <a:t>Hung-over</a:t>
            </a:r>
            <a:endParaRPr lang="en-US" sz="2400" dirty="0">
              <a:solidFill>
                <a:srgbClr val="01415A"/>
              </a:solidFill>
              <a:latin typeface="Helvetica"/>
              <a:cs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3235325" y="3950245"/>
            <a:ext cx="2286000" cy="2286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Helvetica"/>
                <a:cs typeface="Helvetica"/>
              </a:rPr>
              <a:t>Skipping</a:t>
            </a:r>
            <a:endParaRPr lang="en-US" sz="2400" dirty="0">
              <a:solidFill>
                <a:schemeClr val="accent1"/>
              </a:solidFill>
              <a:latin typeface="Helvetica"/>
              <a:cs typeface="Helvetica"/>
            </a:endParaRPr>
          </a:p>
        </p:txBody>
      </p:sp>
      <p:cxnSp>
        <p:nvCxnSpPr>
          <p:cNvPr id="8" name="Straight Arrow Connector 7"/>
          <p:cNvCxnSpPr>
            <a:stCxn id="5" idx="4"/>
            <a:endCxn id="6" idx="7"/>
          </p:cNvCxnSpPr>
          <p:nvPr/>
        </p:nvCxnSpPr>
        <p:spPr>
          <a:xfrm flipH="1">
            <a:off x="5186548" y="3321595"/>
            <a:ext cx="1477777" cy="963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4"/>
            <a:endCxn id="6" idx="1"/>
          </p:cNvCxnSpPr>
          <p:nvPr/>
        </p:nvCxnSpPr>
        <p:spPr>
          <a:xfrm>
            <a:off x="2333625" y="3321595"/>
            <a:ext cx="1236477" cy="963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4501" y="3813720"/>
            <a:ext cx="2476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P(Skip | Work) = 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599" y="3813720"/>
            <a:ext cx="3200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P(Skip | Hung-over) = ?</a:t>
            </a:r>
          </a:p>
        </p:txBody>
      </p:sp>
    </p:spTree>
    <p:extLst>
      <p:ext uri="{BB962C8B-B14F-4D97-AF65-F5344CB8AC3E}">
        <p14:creationId xmlns:p14="http://schemas.microsoft.com/office/powerpoint/2010/main" val="18268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  <a:p>
            <a:r>
              <a:rPr lang="en-US" dirty="0" smtClean="0"/>
              <a:t>Maximum </a:t>
            </a:r>
            <a:r>
              <a:rPr lang="en-US" dirty="0"/>
              <a:t>likelihood estimate</a:t>
            </a:r>
          </a:p>
          <a:p>
            <a:r>
              <a:rPr lang="en-US" dirty="0" smtClean="0"/>
              <a:t>Cost function</a:t>
            </a:r>
          </a:p>
          <a:p>
            <a:r>
              <a:rPr lang="en-US" dirty="0" smtClean="0"/>
              <a:t>Gradient</a:t>
            </a:r>
            <a:endParaRPr lang="en-US" dirty="0"/>
          </a:p>
          <a:p>
            <a:r>
              <a:rPr lang="en-US" dirty="0" smtClean="0"/>
              <a:t>Gradient </a:t>
            </a:r>
            <a:r>
              <a:rPr lang="en-US" dirty="0"/>
              <a:t>descent</a:t>
            </a:r>
          </a:p>
          <a:p>
            <a:r>
              <a:rPr lang="en-US" dirty="0" smtClean="0"/>
              <a:t>Global </a:t>
            </a:r>
            <a:r>
              <a:rPr lang="en-US" dirty="0"/>
              <a:t>/ local minima</a:t>
            </a:r>
          </a:p>
          <a:p>
            <a:r>
              <a:rPr lang="en-US" dirty="0" smtClean="0"/>
              <a:t>Convex </a:t>
            </a:r>
            <a:r>
              <a:rPr lang="en-US" dirty="0"/>
              <a:t>/ non-convex functions</a:t>
            </a:r>
          </a:p>
          <a:p>
            <a:r>
              <a:rPr lang="en-US" dirty="0" smtClean="0"/>
              <a:t>Differentiable </a:t>
            </a:r>
            <a:r>
              <a:rPr lang="en-US" dirty="0"/>
              <a:t>functions</a:t>
            </a:r>
          </a:p>
          <a:p>
            <a:r>
              <a:rPr lang="en-US" dirty="0" smtClean="0"/>
              <a:t>Stochastic </a:t>
            </a:r>
            <a:r>
              <a:rPr lang="en-US" dirty="0"/>
              <a:t>gradient descent</a:t>
            </a:r>
          </a:p>
          <a:p>
            <a:r>
              <a:rPr lang="en-US" dirty="0" smtClean="0"/>
              <a:t>Regularization</a:t>
            </a:r>
            <a:endParaRPr lang="en-US" dirty="0"/>
          </a:p>
          <a:p>
            <a:r>
              <a:rPr lang="en-US" dirty="0" smtClean="0"/>
              <a:t>Sparse </a:t>
            </a:r>
            <a:r>
              <a:rPr lang="en-US" dirty="0"/>
              <a:t>coding</a:t>
            </a:r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1365250"/>
            <a:ext cx="1251709" cy="1251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49" y="5445125"/>
            <a:ext cx="825500" cy="123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5375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Working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Hung-over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841375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Skipping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4175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6000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1800" y="149701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6000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4175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800" y="2909358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6000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81800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24175" y="4321704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4175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4800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6000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1800" y="5734050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4" y="4167388"/>
            <a:ext cx="1200910" cy="12009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26383" b="16406"/>
          <a:stretch/>
        </p:blipFill>
        <p:spPr>
          <a:xfrm>
            <a:off x="828674" y="2752760"/>
            <a:ext cx="1071564" cy="12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9" y="3480198"/>
            <a:ext cx="7950201" cy="116975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36833"/>
              </p:ext>
            </p:extLst>
          </p:nvPr>
        </p:nvGraphicFramePr>
        <p:xfrm>
          <a:off x="460375" y="1953260"/>
          <a:ext cx="32543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92"/>
                <a:gridCol w="1084792"/>
                <a:gridCol w="1084792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</a:t>
                      </a:r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42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17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57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26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90625" y="1365250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Attending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12531"/>
              </p:ext>
            </p:extLst>
          </p:nvPr>
        </p:nvGraphicFramePr>
        <p:xfrm>
          <a:off x="4984750" y="1953260"/>
          <a:ext cx="32543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792"/>
                <a:gridCol w="1084792"/>
                <a:gridCol w="1084792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</a:t>
                      </a:r>
                      <a:r>
                        <a:rPr lang="en-US" b="1" dirty="0" err="1" smtClean="0">
                          <a:latin typeface="Helvetica"/>
                          <a:cs typeface="Helvetica"/>
                        </a:rPr>
                        <a:t>HungO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/>
                          <a:cs typeface="Helvetica"/>
                        </a:rPr>
                        <a:t>~Work</a:t>
                      </a:r>
                      <a:endParaRPr lang="en-US" b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18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30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15000" y="1365250"/>
            <a:ext cx="2095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>
                <a:latin typeface="Helvetica"/>
                <a:cs typeface="Helvetica"/>
              </a:rPr>
              <a:t>Skipping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5167326"/>
            <a:ext cx="8096250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3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attendance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174750"/>
            <a:ext cx="7953375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Almost the same as single-dimensional, but as a vector to represent both the magnitude and direction: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2639124"/>
            <a:ext cx="6953250" cy="13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994832"/>
            <a:ext cx="8032750" cy="53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 descent</a:t>
            </a:r>
            <a:endParaRPr lang="en-US" dirty="0"/>
          </a:p>
        </p:txBody>
      </p:sp>
      <p:pic>
        <p:nvPicPr>
          <p:cNvPr id="4" name="Picture 3" descr="MD_Grad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6" y="1079499"/>
            <a:ext cx="7770812" cy="51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104900"/>
            <a:ext cx="4343400" cy="539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17" y="2962275"/>
            <a:ext cx="5113683" cy="800100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3238501" y="3228022"/>
            <a:ext cx="423545" cy="36512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70500" y="4492625"/>
            <a:ext cx="282575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i="1" dirty="0" err="1" smtClean="0">
                <a:latin typeface="Helvetica"/>
                <a:cs typeface="Helvetica"/>
              </a:rPr>
              <a:t>θ</a:t>
            </a:r>
            <a:r>
              <a:rPr lang="en-US" sz="3000" i="1" baseline="-25000" dirty="0" err="1" smtClean="0">
                <a:latin typeface="Helvetica"/>
                <a:cs typeface="Helvetica"/>
              </a:rPr>
              <a:t>work</a:t>
            </a:r>
            <a:r>
              <a:rPr lang="en-US" sz="3000" i="1" dirty="0">
                <a:latin typeface="Helvetica"/>
                <a:cs typeface="Helvetica"/>
              </a:rPr>
              <a:t> </a:t>
            </a:r>
            <a:r>
              <a:rPr lang="en-US" sz="3000" i="1" dirty="0" smtClean="0">
                <a:latin typeface="Helvetica"/>
                <a:cs typeface="Helvetica"/>
              </a:rPr>
              <a:t>= 0.3</a:t>
            </a:r>
          </a:p>
          <a:p>
            <a:r>
              <a:rPr lang="en-US" sz="3000" i="1" dirty="0" err="1" smtClean="0">
                <a:latin typeface="Helvetica"/>
                <a:cs typeface="Helvetica"/>
              </a:rPr>
              <a:t>θ</a:t>
            </a:r>
            <a:r>
              <a:rPr lang="en-US" sz="3000" i="1" baseline="-25000" dirty="0" err="1" smtClean="0">
                <a:latin typeface="Helvetica"/>
                <a:cs typeface="Helvetica"/>
              </a:rPr>
              <a:t>hungover</a:t>
            </a:r>
            <a:r>
              <a:rPr lang="en-US" sz="3000" i="1" dirty="0" smtClean="0">
                <a:latin typeface="Helvetica"/>
                <a:cs typeface="Helvetica"/>
              </a:rPr>
              <a:t> </a:t>
            </a:r>
            <a:r>
              <a:rPr lang="en-US" sz="3000" i="1" dirty="0">
                <a:latin typeface="Helvetica"/>
                <a:cs typeface="Helvetica"/>
              </a:rPr>
              <a:t>= </a:t>
            </a:r>
            <a:r>
              <a:rPr lang="en-US" sz="3000" i="1" dirty="0" smtClean="0">
                <a:latin typeface="Helvetica"/>
                <a:cs typeface="Helvetica"/>
              </a:rPr>
              <a:t>0.4</a:t>
            </a:r>
            <a:endParaRPr lang="en-US" sz="30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9560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Differentiable functions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/>
              <a:t>Differentiable: </a:t>
            </a:r>
            <a:r>
              <a:rPr lang="en-US" sz="2800" dirty="0"/>
              <a:t>A function is differentiable if there exists a function that provides the gradient at every allowable value of its parameters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8429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78968"/>
              </p:ext>
            </p:extLst>
          </p:nvPr>
        </p:nvGraphicFramePr>
        <p:xfrm>
          <a:off x="733424" y="1270000"/>
          <a:ext cx="7635875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/>
                <a:gridCol w="2587625"/>
                <a:gridCol w="3016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Language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Single-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Multi-</a:t>
                      </a:r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var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R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optimize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optim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/>
                          <a:cs typeface="Helvetica"/>
                        </a:rPr>
                        <a:t>Python*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minimize_scalar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latin typeface="Helvetica"/>
                          <a:cs typeface="Helvetica"/>
                        </a:rPr>
                        <a:t>minimize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Helvetica"/>
                          <a:cs typeface="Helvetica"/>
                        </a:rPr>
                        <a:t>Matlab</a:t>
                      </a:r>
                      <a:endParaRPr lang="en-US" sz="2400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fmindbnd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 err="1" smtClean="0">
                          <a:latin typeface="Helvetica"/>
                          <a:cs typeface="Helvetica"/>
                        </a:rPr>
                        <a:t>fminsearch</a:t>
                      </a:r>
                      <a:endParaRPr lang="en-US" sz="2400" i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2126" y="3286125"/>
            <a:ext cx="8004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*: Python optimization functions require the “</a:t>
            </a:r>
            <a:r>
              <a:rPr lang="en-US" sz="2200" dirty="0" err="1" smtClean="0">
                <a:latin typeface="Helvetica"/>
                <a:cs typeface="Helvetica"/>
              </a:rPr>
              <a:t>scipy</a:t>
            </a:r>
            <a:r>
              <a:rPr lang="en-US" sz="2200" dirty="0" smtClean="0">
                <a:latin typeface="Helvetica"/>
                <a:cs typeface="Helvetica"/>
              </a:rPr>
              <a:t>” package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028" y="4778375"/>
            <a:ext cx="8319693" cy="12223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The implementations of optimization use more advanced algorithms than discussed here. See the notes for further details!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05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 and cost functions</a:t>
            </a:r>
          </a:p>
          <a:p>
            <a:endParaRPr lang="en-US" dirty="0"/>
          </a:p>
          <a:p>
            <a:r>
              <a:rPr lang="en-US" dirty="0" smtClean="0"/>
              <a:t>Single variable optimization</a:t>
            </a:r>
          </a:p>
          <a:p>
            <a:endParaRPr lang="en-US" dirty="0"/>
          </a:p>
          <a:p>
            <a:r>
              <a:rPr lang="en-US" dirty="0" smtClean="0"/>
              <a:t>Multi-variable optimization</a:t>
            </a:r>
          </a:p>
          <a:p>
            <a:endParaRPr lang="en-US" dirty="0"/>
          </a:p>
          <a:p>
            <a:r>
              <a:rPr lang="en-US" dirty="0" smtClean="0"/>
              <a:t>Optimization for machine learning</a:t>
            </a:r>
          </a:p>
          <a:p>
            <a:pPr lvl="1"/>
            <a:r>
              <a:rPr lang="en-US" dirty="0" smtClean="0"/>
              <a:t>Stochastic gradient descent</a:t>
            </a:r>
          </a:p>
          <a:p>
            <a:pPr lvl="1"/>
            <a:r>
              <a:rPr lang="en-US" dirty="0" smtClean="0"/>
              <a:t>Regularization</a:t>
            </a:r>
          </a:p>
          <a:p>
            <a:pPr lvl="1"/>
            <a:r>
              <a:rPr lang="en-US" dirty="0" smtClean="0"/>
              <a:t>Sparse coding</a:t>
            </a:r>
          </a:p>
          <a:p>
            <a:pPr lvl="1"/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</a:p>
          <a:p>
            <a:endParaRPr lang="en-US" dirty="0"/>
          </a:p>
          <a:p>
            <a:r>
              <a:rPr lang="en-US" dirty="0" smtClean="0"/>
              <a:t>Regularization</a:t>
            </a:r>
          </a:p>
          <a:p>
            <a:endParaRPr lang="en-US" dirty="0"/>
          </a:p>
          <a:p>
            <a:r>
              <a:rPr lang="en-US" dirty="0" smtClean="0"/>
              <a:t>Sparse coding</a:t>
            </a:r>
          </a:p>
          <a:p>
            <a:endParaRPr lang="en-US" dirty="0"/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971550"/>
          </a:xfrm>
        </p:spPr>
        <p:txBody>
          <a:bodyPr/>
          <a:lstStyle/>
          <a:p>
            <a:r>
              <a:rPr lang="en-US" dirty="0" smtClean="0"/>
              <a:t>What happens when the cost function is expensive?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4" y="2066925"/>
            <a:ext cx="2857500" cy="39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9875" y="2016125"/>
            <a:ext cx="3540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&gt;14 million images!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047999"/>
            <a:ext cx="8229600" cy="182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3365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35050" indent="-349250" algn="l" defTabSz="914400" rtl="0" eaLnBrk="1" latinLnBrk="0" hangingPunct="1">
              <a:spcBef>
                <a:spcPct val="20000"/>
              </a:spcBef>
              <a:buSzPct val="9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-336550" algn="l" defTabSz="914400" rtl="0" eaLnBrk="1" latinLnBrk="0" hangingPunct="1">
              <a:spcBef>
                <a:spcPct val="20000"/>
              </a:spcBef>
              <a:buSzPct val="75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720850" indent="-349250" algn="l" defTabSz="914400" rtl="0" eaLnBrk="1" latinLnBrk="0" hangingPunct="1">
              <a:spcBef>
                <a:spcPct val="20000"/>
              </a:spcBef>
              <a:buSzPct val="60000"/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want to fit your model to the entire dataset</a:t>
            </a:r>
            <a:r>
              <a:rPr lang="is-IS" dirty="0" smtClean="0"/>
              <a:t>… but computing the entire cost function thousands of times would take forever!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8028" y="2127250"/>
            <a:ext cx="8319693" cy="2254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latin typeface="Helvetica"/>
                <a:cs typeface="Helvetica"/>
              </a:rPr>
              <a:t>If your cost function is decomposable into costs from each individual observation, you can approximate the gradient by calculating the cost on a random subset of the data</a:t>
            </a:r>
            <a:endParaRPr lang="en-US" sz="2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7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40195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Stochastic gradient descent: </a:t>
            </a:r>
            <a:r>
              <a:rPr lang="en-US" sz="2800" dirty="0" smtClean="0"/>
              <a:t>Performing gradient descent iteratively using subsets of the full data set to calculate the cost function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2569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97000"/>
            <a:ext cx="4397375" cy="439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1397000"/>
            <a:ext cx="4397375" cy="4397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2750" y="3683000"/>
            <a:ext cx="301625" cy="301625"/>
          </a:xfrm>
          <a:prstGeom prst="rect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84375" y="1397000"/>
            <a:ext cx="301625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84375" y="3984625"/>
            <a:ext cx="3016250" cy="1666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9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625" y="943431"/>
            <a:ext cx="412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Polynomial machine: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1787525"/>
            <a:ext cx="8540750" cy="2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625" y="943431"/>
            <a:ext cx="412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Polynomial machine: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4" y="1374318"/>
            <a:ext cx="6953250" cy="531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98" y="2032000"/>
            <a:ext cx="2423025" cy="44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5" y="2428875"/>
            <a:ext cx="7429499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543175"/>
            <a:ext cx="6413500" cy="819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25" y="1060451"/>
            <a:ext cx="4264024" cy="1227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07" y="3457615"/>
            <a:ext cx="6324518" cy="31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Regularization: </a:t>
            </a:r>
            <a:r>
              <a:rPr lang="en-US" sz="2800" dirty="0" smtClean="0"/>
              <a:t>Imposing an additional cost that is related to the magnitude of the parameters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93" y="2716695"/>
            <a:ext cx="6905625" cy="527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9750" y="4556125"/>
            <a:ext cx="4111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Regularization term – e.g., L</a:t>
            </a:r>
            <a:r>
              <a:rPr lang="en-US" sz="2200" baseline="-25000" dirty="0" smtClean="0">
                <a:latin typeface="Helvetica"/>
                <a:cs typeface="Helvetica"/>
              </a:rPr>
              <a:t>2</a:t>
            </a:r>
            <a:r>
              <a:rPr lang="en-US" sz="2200" dirty="0" smtClean="0">
                <a:latin typeface="Helvetica"/>
                <a:cs typeface="Helvetica"/>
              </a:rPr>
              <a:t>: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34000" y="3244473"/>
            <a:ext cx="2174875" cy="1311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75" y="5187950"/>
            <a:ext cx="3365500" cy="5868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1000" y="3778250"/>
            <a:ext cx="3413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Strength of regularization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730625" y="3244473"/>
            <a:ext cx="2428875" cy="533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2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&amp; Cost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466144"/>
            <a:ext cx="4244975" cy="4185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174" y="5690056"/>
            <a:ext cx="4171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 err="1" smtClean="0">
                <a:latin typeface="Helvetica"/>
                <a:cs typeface="Helvetica"/>
              </a:rPr>
              <a:t>Olshousen</a:t>
            </a:r>
            <a:r>
              <a:rPr lang="en-US" sz="2200" i="1" dirty="0" smtClean="0">
                <a:latin typeface="Helvetica"/>
                <a:cs typeface="Helvetica"/>
              </a:rPr>
              <a:t> &amp; Fields (1996)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716684"/>
            <a:ext cx="2867026" cy="78191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68874" y="838200"/>
            <a:ext cx="3717925" cy="5334000"/>
          </a:xfrm>
        </p:spPr>
        <p:txBody>
          <a:bodyPr/>
          <a:lstStyle/>
          <a:p>
            <a:r>
              <a:rPr lang="en-US" dirty="0" smtClean="0"/>
              <a:t>This lets you recreate all natural images very well</a:t>
            </a:r>
          </a:p>
          <a:p>
            <a:endParaRPr lang="en-US" dirty="0"/>
          </a:p>
          <a:p>
            <a:r>
              <a:rPr lang="en-US" dirty="0" smtClean="0"/>
              <a:t>But each image requires contributions from every basis image</a:t>
            </a:r>
          </a:p>
          <a:p>
            <a:endParaRPr lang="en-US" dirty="0"/>
          </a:p>
          <a:p>
            <a:r>
              <a:rPr lang="en-US" dirty="0" smtClean="0"/>
              <a:t>Inefficient if:</a:t>
            </a:r>
          </a:p>
          <a:p>
            <a:pPr lvl="1"/>
            <a:r>
              <a:rPr lang="en-US" dirty="0" smtClean="0"/>
              <a:t>Cost of activation (neural spiking)</a:t>
            </a:r>
          </a:p>
          <a:p>
            <a:pPr lvl="1"/>
            <a:r>
              <a:rPr lang="en-US" dirty="0" smtClean="0"/>
              <a:t>Composition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Sparse coding: </a:t>
            </a:r>
            <a:r>
              <a:rPr lang="en-US" sz="2800" dirty="0" smtClean="0"/>
              <a:t>Imposing an additional cost that is related to the magnitude of activated units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2776394"/>
            <a:ext cx="7858125" cy="594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93" y="4743450"/>
            <a:ext cx="3011557" cy="781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504" y="4678613"/>
            <a:ext cx="3946046" cy="8462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809875" y="3370405"/>
            <a:ext cx="4905375" cy="1373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397625" y="3370405"/>
            <a:ext cx="1317625" cy="13082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34346" y="3857625"/>
            <a:ext cx="190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</a:t>
            </a:r>
            <a:r>
              <a:rPr lang="en-US" sz="2200" dirty="0" err="1" smtClean="0">
                <a:latin typeface="Helvetica"/>
                <a:cs typeface="Helvetica"/>
              </a:rPr>
              <a:t>sparsity</a:t>
            </a:r>
            <a:endParaRPr lang="en-US" sz="2200" dirty="0" smtClean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0100" y="3857625"/>
            <a:ext cx="190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Log-penalty</a:t>
            </a:r>
          </a:p>
        </p:txBody>
      </p:sp>
    </p:spTree>
    <p:extLst>
      <p:ext uri="{BB962C8B-B14F-4D97-AF65-F5344CB8AC3E}">
        <p14:creationId xmlns:p14="http://schemas.microsoft.com/office/powerpoint/2010/main" val="245457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49" y="968375"/>
            <a:ext cx="6413926" cy="4803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6049" y="5771693"/>
            <a:ext cx="4171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i="1" dirty="0" err="1" smtClean="0">
                <a:latin typeface="Helvetica"/>
                <a:cs typeface="Helvetica"/>
              </a:rPr>
              <a:t>Olshousen</a:t>
            </a:r>
            <a:r>
              <a:rPr lang="en-US" sz="2200" i="1" dirty="0" smtClean="0">
                <a:latin typeface="Helvetica"/>
                <a:cs typeface="Helvetica"/>
              </a:rPr>
              <a:t> &amp; Fields (1996) </a:t>
            </a:r>
          </a:p>
        </p:txBody>
      </p:sp>
    </p:spTree>
    <p:extLst>
      <p:ext uri="{BB962C8B-B14F-4D97-AF65-F5344CB8AC3E}">
        <p14:creationId xmlns:p14="http://schemas.microsoft.com/office/powerpoint/2010/main" val="28224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2125" y="800556"/>
            <a:ext cx="6270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Can we predict college GPA from ACT scores?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375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4424" y="6164848"/>
            <a:ext cx="473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Helvetica"/>
                <a:cs typeface="Helvetica"/>
              </a:rPr>
              <a:t>http://</a:t>
            </a:r>
            <a:r>
              <a:rPr lang="en-US" sz="1600" i="1" dirty="0" err="1">
                <a:latin typeface="Helvetica"/>
                <a:cs typeface="Helvetica"/>
              </a:rPr>
              <a:t>www.calvin.edu</a:t>
            </a:r>
            <a:r>
              <a:rPr lang="en-US" sz="1600" i="1" dirty="0">
                <a:latin typeface="Helvetica"/>
                <a:cs typeface="Helvetica"/>
              </a:rPr>
              <a:t>/~</a:t>
            </a:r>
            <a:r>
              <a:rPr lang="en-US" sz="1600" i="1" dirty="0" err="1">
                <a:latin typeface="Helvetica"/>
                <a:cs typeface="Helvetica"/>
              </a:rPr>
              <a:t>stob</a:t>
            </a:r>
            <a:r>
              <a:rPr lang="en-US" sz="1600" i="1" dirty="0">
                <a:latin typeface="Helvetica"/>
                <a:cs typeface="Helvetica"/>
              </a:rPr>
              <a:t>/data/</a:t>
            </a:r>
            <a:r>
              <a:rPr lang="en-US" sz="1600" i="1" dirty="0" err="1">
                <a:latin typeface="Helvetica"/>
                <a:cs typeface="Helvetica"/>
              </a:rPr>
              <a:t>actgpanona.csv</a:t>
            </a:r>
            <a:endParaRPr lang="en-US" sz="1600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2970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066801"/>
            <a:ext cx="3698874" cy="465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1869710"/>
            <a:ext cx="4826000" cy="525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4" y="2825750"/>
            <a:ext cx="749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1301750"/>
            <a:ext cx="3699523" cy="4302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6049949"/>
            <a:ext cx="7261225" cy="422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775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775" y="5638800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Linear regression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4102100" y="182880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1875" y="1559470"/>
            <a:ext cx="1793875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0.807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0.098</a:t>
            </a:r>
          </a:p>
        </p:txBody>
      </p:sp>
      <p:sp>
        <p:nvSpPr>
          <p:cNvPr id="10" name="Isosceles Triangle 9"/>
          <p:cNvSpPr/>
          <p:nvPr/>
        </p:nvSpPr>
        <p:spPr>
          <a:xfrm rot="2806506">
            <a:off x="4394200" y="558165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41875" y="4800600"/>
            <a:ext cx="1793875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1.113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0.087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9700" y="312420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Helvetica"/>
                <a:cs typeface="Helvetica"/>
              </a:rPr>
              <a:t>?</a:t>
            </a:r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5664200" y="2328911"/>
            <a:ext cx="12700" cy="795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5676900" y="3955197"/>
            <a:ext cx="0" cy="8454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35750" y="2743200"/>
            <a:ext cx="2336800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Takes 17,665 iterations!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35750" y="2328911"/>
            <a:ext cx="323850" cy="414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397000"/>
            <a:ext cx="4243647" cy="4243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425"/>
            <a:ext cx="4251325" cy="4251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4375" y="2698750"/>
            <a:ext cx="460375" cy="460375"/>
          </a:xfrm>
          <a:prstGeom prst="rect">
            <a:avLst/>
          </a:prstGeom>
          <a:noFill/>
          <a:ln w="190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44750" y="1397000"/>
            <a:ext cx="2555875" cy="130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44750" y="3159125"/>
            <a:ext cx="2555875" cy="2492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6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79705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Momentum: </a:t>
            </a:r>
            <a:r>
              <a:rPr lang="en-US" sz="2800" dirty="0" smtClean="0"/>
              <a:t>Modifying gradient descent such that your next step is a combination of the gradient and the previous step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75547"/>
            <a:ext cx="7905750" cy="571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1624" y="4406443"/>
            <a:ext cx="3286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Gradient contribution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4406443"/>
            <a:ext cx="3286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Momentum contribution</a:t>
            </a:r>
          </a:p>
        </p:txBody>
      </p:sp>
      <p:cxnSp>
        <p:nvCxnSpPr>
          <p:cNvPr id="10" name="Straight Arrow Connector 9"/>
          <p:cNvCxnSpPr>
            <a:endCxn id="7" idx="0"/>
          </p:cNvCxnSpPr>
          <p:nvPr/>
        </p:nvCxnSpPr>
        <p:spPr>
          <a:xfrm flipH="1">
            <a:off x="3214687" y="3746633"/>
            <a:ext cx="706438" cy="6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6508750" y="3746633"/>
            <a:ext cx="468313" cy="659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34000" y="3016250"/>
            <a:ext cx="3286125" cy="73038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5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likelihood?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3424" y="838200"/>
            <a:ext cx="7953376" cy="125155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Likelihood: </a:t>
            </a:r>
            <a:r>
              <a:rPr lang="en-US" sz="2800" dirty="0" smtClean="0"/>
              <a:t>The probability of observing your data given a particular model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644591"/>
              </p:ext>
            </p:extLst>
          </p:nvPr>
        </p:nvGraphicFramePr>
        <p:xfrm>
          <a:off x="952816" y="2668451"/>
          <a:ext cx="7039851" cy="1237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" name="Equation" r:id="rId4" imgW="1155700" imgH="203200" progId="Equation.3">
                  <p:embed/>
                </p:oleObj>
              </mc:Choice>
              <mc:Fallback>
                <p:oleObj name="Equation" r:id="rId4" imgW="1155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2816" y="2668451"/>
                        <a:ext cx="7039851" cy="1237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52816" y="2668451"/>
            <a:ext cx="3773929" cy="12377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23541" y="2780976"/>
            <a:ext cx="852100" cy="900201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77848" y="4028358"/>
            <a:ext cx="1848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A set of data</a:t>
            </a:r>
            <a:endParaRPr lang="en-US" sz="2200" i="1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2098" y="5047552"/>
            <a:ext cx="5964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Helvetica"/>
                <a:cs typeface="Helvetica"/>
              </a:rPr>
              <a:t>A model and its associated parameterization</a:t>
            </a:r>
            <a:endParaRPr lang="en-US" sz="2200" i="1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97189" y="2780976"/>
            <a:ext cx="691327" cy="900201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 flipH="1">
            <a:off x="3802297" y="3681177"/>
            <a:ext cx="2347294" cy="34718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1" idx="0"/>
          </p:cNvCxnSpPr>
          <p:nvPr/>
        </p:nvCxnSpPr>
        <p:spPr>
          <a:xfrm flipH="1">
            <a:off x="5704449" y="3681177"/>
            <a:ext cx="1538404" cy="136637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13277"/>
              </p:ext>
            </p:extLst>
          </p:nvPr>
        </p:nvGraphicFramePr>
        <p:xfrm>
          <a:off x="2409160" y="4452768"/>
          <a:ext cx="2608920" cy="498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" name="Equation" r:id="rId6" imgW="1130300" imgH="215900" progId="Equation.3">
                  <p:embed/>
                </p:oleObj>
              </mc:Choice>
              <mc:Fallback>
                <p:oleObj name="Equation" r:id="rId6" imgW="1130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9160" y="4452768"/>
                        <a:ext cx="2608920" cy="498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4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animBg="1"/>
      <p:bldP spid="10" grpId="0"/>
      <p:bldP spid="11" grpId="0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09" y="1333500"/>
            <a:ext cx="3104241" cy="2762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6" y="1301750"/>
            <a:ext cx="3262678" cy="379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" y="6049949"/>
            <a:ext cx="7261225" cy="422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775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1775" y="5638800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Linear regression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3641725" y="182880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43376" y="1559470"/>
            <a:ext cx="1674584" cy="1107996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0.807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0.098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= 17,665</a:t>
            </a:r>
            <a:endParaRPr lang="en-US" sz="2200" dirty="0" smtClean="0">
              <a:latin typeface="Helvetica"/>
              <a:cs typeface="Helvetica"/>
            </a:endParaRPr>
          </a:p>
        </p:txBody>
      </p:sp>
      <p:sp>
        <p:nvSpPr>
          <p:cNvPr id="11" name="Isosceles Triangle 10"/>
          <p:cNvSpPr/>
          <p:nvPr/>
        </p:nvSpPr>
        <p:spPr>
          <a:xfrm rot="2806506">
            <a:off x="3552098" y="5581650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8044" y="4800600"/>
            <a:ext cx="1485668" cy="769441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1.113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0.087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200" y="904875"/>
            <a:ext cx="4054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Gradient descent + momentum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79825" y="3019969"/>
            <a:ext cx="1674584" cy="1107996"/>
          </a:xfrm>
          <a:prstGeom prst="rect">
            <a:avLst/>
          </a:prstGeom>
          <a:noFill/>
          <a:ln>
            <a:solidFill>
              <a:srgbClr val="01415A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0</a:t>
            </a:r>
            <a:r>
              <a:rPr lang="en-US" sz="2200" dirty="0" smtClean="0">
                <a:latin typeface="Helvetica"/>
                <a:cs typeface="Helvetica"/>
              </a:rPr>
              <a:t> = 1.045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b</a:t>
            </a:r>
            <a:r>
              <a:rPr lang="en-US" sz="2200" baseline="-25000" dirty="0" smtClean="0">
                <a:latin typeface="Helvetica"/>
                <a:cs typeface="Helvetica"/>
              </a:rPr>
              <a:t>1</a:t>
            </a:r>
            <a:r>
              <a:rPr lang="en-US" sz="2200" dirty="0" smtClean="0">
                <a:latin typeface="Helvetica"/>
                <a:cs typeface="Helvetica"/>
              </a:rPr>
              <a:t> = 0.090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N </a:t>
            </a:r>
            <a:r>
              <a:rPr lang="en-US" sz="2200" dirty="0">
                <a:latin typeface="Helvetica"/>
                <a:cs typeface="Helvetica"/>
              </a:rPr>
              <a:t>= </a:t>
            </a:r>
            <a:r>
              <a:rPr lang="en-US" sz="2200" dirty="0" smtClean="0">
                <a:latin typeface="Helvetica"/>
                <a:cs typeface="Helvetica"/>
              </a:rPr>
              <a:t>1,884</a:t>
            </a:r>
          </a:p>
        </p:txBody>
      </p:sp>
      <p:sp>
        <p:nvSpPr>
          <p:cNvPr id="15" name="Isosceles Triangle 14"/>
          <p:cNvSpPr/>
          <p:nvPr/>
        </p:nvSpPr>
        <p:spPr>
          <a:xfrm rot="16200000">
            <a:off x="5475060" y="3463925"/>
            <a:ext cx="368300" cy="3175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  <a:p>
            <a:r>
              <a:rPr lang="en-US" dirty="0" smtClean="0"/>
              <a:t>Maximum </a:t>
            </a:r>
            <a:r>
              <a:rPr lang="en-US" dirty="0"/>
              <a:t>likelihood estimate</a:t>
            </a:r>
          </a:p>
          <a:p>
            <a:r>
              <a:rPr lang="en-US" dirty="0" smtClean="0"/>
              <a:t>Cost function</a:t>
            </a:r>
          </a:p>
          <a:p>
            <a:r>
              <a:rPr lang="en-US" dirty="0" smtClean="0"/>
              <a:t>Gradient</a:t>
            </a:r>
            <a:endParaRPr lang="en-US" dirty="0"/>
          </a:p>
          <a:p>
            <a:r>
              <a:rPr lang="en-US" dirty="0" smtClean="0"/>
              <a:t>Gradient </a:t>
            </a:r>
            <a:r>
              <a:rPr lang="en-US" dirty="0"/>
              <a:t>descent</a:t>
            </a:r>
          </a:p>
          <a:p>
            <a:r>
              <a:rPr lang="en-US" dirty="0" smtClean="0"/>
              <a:t>Global </a:t>
            </a:r>
            <a:r>
              <a:rPr lang="en-US" dirty="0"/>
              <a:t>/ local minima</a:t>
            </a:r>
          </a:p>
          <a:p>
            <a:r>
              <a:rPr lang="en-US" dirty="0" smtClean="0"/>
              <a:t>Convex </a:t>
            </a:r>
            <a:r>
              <a:rPr lang="en-US" dirty="0"/>
              <a:t>/ non-convex functions</a:t>
            </a:r>
          </a:p>
          <a:p>
            <a:r>
              <a:rPr lang="en-US" dirty="0" smtClean="0"/>
              <a:t>Differentiable </a:t>
            </a:r>
            <a:r>
              <a:rPr lang="en-US" dirty="0"/>
              <a:t>functions</a:t>
            </a:r>
          </a:p>
          <a:p>
            <a:r>
              <a:rPr lang="en-US" dirty="0" smtClean="0"/>
              <a:t>Stochastic </a:t>
            </a:r>
            <a:r>
              <a:rPr lang="en-US" dirty="0"/>
              <a:t>gradient descent</a:t>
            </a:r>
          </a:p>
          <a:p>
            <a:r>
              <a:rPr lang="en-US" dirty="0" smtClean="0"/>
              <a:t>Regularization</a:t>
            </a:r>
            <a:endParaRPr lang="en-US" dirty="0"/>
          </a:p>
          <a:p>
            <a:r>
              <a:rPr lang="en-US" dirty="0" smtClean="0"/>
              <a:t>Sparse </a:t>
            </a:r>
            <a:r>
              <a:rPr lang="en-US" dirty="0"/>
              <a:t>coding</a:t>
            </a:r>
          </a:p>
          <a:p>
            <a:r>
              <a:rPr lang="en-US" dirty="0" smtClean="0"/>
              <a:t>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Balls in urns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935" y="2694910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What is the probability of getting this sequence if the balls were equally distributed – P(Black) = 0.5?</a:t>
            </a:r>
            <a:endParaRPr lang="en-US" sz="3000" b="1" dirty="0">
              <a:latin typeface="Helvetica"/>
              <a:cs typeface="Helvetica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4491"/>
              </p:ext>
            </p:extLst>
          </p:nvPr>
        </p:nvGraphicFramePr>
        <p:xfrm>
          <a:off x="620884" y="3716575"/>
          <a:ext cx="7968843" cy="446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" name="Equation" r:id="rId3" imgW="4076700" imgH="228600" progId="Equation.3">
                  <p:embed/>
                </p:oleObj>
              </mc:Choice>
              <mc:Fallback>
                <p:oleObj name="Equation" r:id="rId3" imgW="4076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884" y="3716575"/>
                        <a:ext cx="7968843" cy="446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01935" y="4511386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What is the probability of getting this sequence if the urn was 75% filled with black balls?</a:t>
            </a:r>
            <a:endParaRPr lang="en-US" sz="3000" b="1" dirty="0">
              <a:latin typeface="Helvetica"/>
              <a:cs typeface="Helvetica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31487"/>
              </p:ext>
            </p:extLst>
          </p:nvPr>
        </p:nvGraphicFramePr>
        <p:xfrm>
          <a:off x="186113" y="5532438"/>
          <a:ext cx="8839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" name="Equation" r:id="rId5" imgW="4521200" imgH="228600" progId="Equation.3">
                  <p:embed/>
                </p:oleObj>
              </mc:Choice>
              <mc:Fallback>
                <p:oleObj name="Equation" r:id="rId5" imgW="4521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113" y="5532438"/>
                        <a:ext cx="88392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Balls in urns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1935" y="2566310"/>
            <a:ext cx="845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We can abstract this function and view it for any (allowed) value of the probability (</a:t>
            </a:r>
            <a:r>
              <a:rPr lang="en-US" sz="2200" dirty="0" err="1" smtClean="0">
                <a:latin typeface="Helvetica"/>
                <a:cs typeface="Helvetica"/>
              </a:rPr>
              <a:t>θ</a:t>
            </a:r>
            <a:r>
              <a:rPr lang="en-US" sz="2200" dirty="0" smtClean="0">
                <a:latin typeface="Helvetica"/>
                <a:cs typeface="Helvetica"/>
              </a:rPr>
              <a:t>):</a:t>
            </a:r>
            <a:endParaRPr lang="en-US" sz="3000" b="1" dirty="0"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47" y="3526918"/>
            <a:ext cx="6662163" cy="3331082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061166" y="3536502"/>
            <a:ext cx="2797631" cy="1125250"/>
          </a:xfrm>
          <a:prstGeom prst="wedgeRectCallout">
            <a:avLst>
              <a:gd name="adj1" fmla="val -87495"/>
              <a:gd name="adj2" fmla="val 396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What does this tell us about the urn?</a:t>
            </a: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93254"/>
              </p:ext>
            </p:extLst>
          </p:nvPr>
        </p:nvGraphicFramePr>
        <p:xfrm>
          <a:off x="2910003" y="3083523"/>
          <a:ext cx="2867781" cy="49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Equation" r:id="rId5" imgW="1333500" imgH="228600" progId="Equation.3">
                  <p:embed/>
                </p:oleObj>
              </mc:Choice>
              <mc:Fallback>
                <p:oleObj name="Equation" r:id="rId5" imgW="1333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0003" y="3083523"/>
                        <a:ext cx="2867781" cy="49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1934" y="980575"/>
            <a:ext cx="845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Suppose we have an urn with white and black balls, but we don’t know the proportion. We pull some with replacement and get:</a:t>
            </a:r>
          </a:p>
          <a:p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>
                <a:latin typeface="Helvetica"/>
                <a:cs typeface="Helvetica"/>
              </a:rPr>
              <a:t>	 </a:t>
            </a:r>
            <a:r>
              <a:rPr lang="en-US" sz="3000" b="1" dirty="0" smtClean="0">
                <a:latin typeface="Helvetica"/>
                <a:cs typeface="Helvetica"/>
              </a:rPr>
              <a:t>BBWBWWBWWWBW</a:t>
            </a:r>
            <a:endParaRPr lang="en-US" sz="3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7536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4" y="838200"/>
            <a:ext cx="7953375" cy="1428376"/>
          </a:xfrm>
        </p:spPr>
        <p:txBody>
          <a:bodyPr/>
          <a:lstStyle/>
          <a:p>
            <a:r>
              <a:rPr lang="en-US" b="1" dirty="0" smtClean="0"/>
              <a:t>Maximum Likelihood Estimator:</a:t>
            </a:r>
            <a:r>
              <a:rPr lang="en-US" dirty="0" smtClean="0"/>
              <a:t> The value of the parameters of a given model that maximizes the likelihood function for a set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465"/>
          <a:stretch/>
        </p:blipFill>
        <p:spPr>
          <a:xfrm>
            <a:off x="116997" y="858687"/>
            <a:ext cx="967196" cy="978269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073404"/>
              </p:ext>
            </p:extLst>
          </p:nvPr>
        </p:nvGraphicFramePr>
        <p:xfrm>
          <a:off x="1993153" y="2732751"/>
          <a:ext cx="4801724" cy="1166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Equation" r:id="rId4" imgW="1358900" imgH="330200" progId="Equation.3">
                  <p:embed/>
                </p:oleObj>
              </mc:Choice>
              <mc:Fallback>
                <p:oleObj name="Equation" r:id="rId4" imgW="13589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3153" y="2732751"/>
                        <a:ext cx="4801724" cy="1166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3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MIT_PresentationTemplate">
  <a:themeElements>
    <a:clrScheme name="MIT BCS">
      <a:dk1>
        <a:sysClr val="windowText" lastClr="000000"/>
      </a:dk1>
      <a:lt1>
        <a:sysClr val="window" lastClr="FFFFFF"/>
      </a:lt1>
      <a:dk2>
        <a:srgbClr val="8A8B8C"/>
      </a:dk2>
      <a:lt2>
        <a:srgbClr val="C2C0BF"/>
      </a:lt2>
      <a:accent1>
        <a:srgbClr val="01415A"/>
      </a:accent1>
      <a:accent2>
        <a:srgbClr val="017D9F"/>
      </a:accent2>
      <a:accent3>
        <a:srgbClr val="7F8FA9"/>
      </a:accent3>
      <a:accent4>
        <a:srgbClr val="088386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200" dirty="0" smtClean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MIT_PresentationTemplate.thmx</Template>
  <TotalTime>2742</TotalTime>
  <Words>1344</Words>
  <Application>Microsoft Macintosh PowerPoint</Application>
  <PresentationFormat>On-screen Show (4:3)</PresentationFormat>
  <Paragraphs>294</Paragraphs>
  <Slides>63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Calibri</vt:lpstr>
      <vt:lpstr>Helvetica</vt:lpstr>
      <vt:lpstr>Wingdings</vt:lpstr>
      <vt:lpstr>Zapf Dingbats</vt:lpstr>
      <vt:lpstr>Arial</vt:lpstr>
      <vt:lpstr>MIT_PresentationTemplate</vt:lpstr>
      <vt:lpstr>Equation</vt:lpstr>
      <vt:lpstr>Introduction to Optimization</vt:lpstr>
      <vt:lpstr>What you will learn</vt:lpstr>
      <vt:lpstr>Important terms</vt:lpstr>
      <vt:lpstr>Agenda</vt:lpstr>
      <vt:lpstr>Likelihood &amp; Cost Functions</vt:lpstr>
      <vt:lpstr>What is the likelihood?</vt:lpstr>
      <vt:lpstr>Example: Balls in urns</vt:lpstr>
      <vt:lpstr>Example: Balls in urns</vt:lpstr>
      <vt:lpstr>Maximum likelihood estimator</vt:lpstr>
      <vt:lpstr>Example: Coin flips</vt:lpstr>
      <vt:lpstr>Cost functions</vt:lpstr>
      <vt:lpstr>Likelihood -&gt; Cost</vt:lpstr>
      <vt:lpstr>Single-Variable Optimization</vt:lpstr>
      <vt:lpstr>Back to the urn problem…</vt:lpstr>
      <vt:lpstr>Grid search (brute force)</vt:lpstr>
      <vt:lpstr>Grid search (brute force)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vs. global minima</vt:lpstr>
      <vt:lpstr>Local vs. global minima</vt:lpstr>
      <vt:lpstr>Convex vs. non-convex functions</vt:lpstr>
      <vt:lpstr>Implementation</vt:lpstr>
      <vt:lpstr>Multi-Variable Optimization</vt:lpstr>
      <vt:lpstr>Lecture attendance problem</vt:lpstr>
      <vt:lpstr>Lecture attendance problem</vt:lpstr>
      <vt:lpstr>Lecture attendance problem</vt:lpstr>
      <vt:lpstr>Lecture attendance problem</vt:lpstr>
      <vt:lpstr>Lecture attendance problem</vt:lpstr>
      <vt:lpstr>Multi-dimensional gradients</vt:lpstr>
      <vt:lpstr>Multi-dimensional gradients</vt:lpstr>
      <vt:lpstr>Multi-dimensional gradient descent</vt:lpstr>
      <vt:lpstr>Multi-dimensional gradient descent</vt:lpstr>
      <vt:lpstr>Differentiable functions</vt:lpstr>
      <vt:lpstr>Implementation</vt:lpstr>
      <vt:lpstr>Optimization for Machine Learning</vt:lpstr>
      <vt:lpstr>Optimization for machine learning</vt:lpstr>
      <vt:lpstr>Stochastic gradient descent</vt:lpstr>
      <vt:lpstr>Stochastic gradient descent</vt:lpstr>
      <vt:lpstr>Stochastic gradient descent</vt:lpstr>
      <vt:lpstr>Stochastic gradient descent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Regularization</vt:lpstr>
      <vt:lpstr>Sparse coding</vt:lpstr>
      <vt:lpstr>Sparse coding</vt:lpstr>
      <vt:lpstr>Sparse coding</vt:lpstr>
      <vt:lpstr>Momentum</vt:lpstr>
      <vt:lpstr>Momentum</vt:lpstr>
      <vt:lpstr>Momentum</vt:lpstr>
      <vt:lpstr>Momentum</vt:lpstr>
      <vt:lpstr>Momentum</vt:lpstr>
      <vt:lpstr>Momentum</vt:lpstr>
      <vt:lpstr>Summary</vt:lpstr>
      <vt:lpstr>Important terms</vt:lpstr>
      <vt:lpstr>Questions?</vt:lpstr>
    </vt:vector>
  </TitlesOfParts>
  <Company>UC San Diego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Smith</dc:creator>
  <cp:lastModifiedBy>Microsoft Office User</cp:lastModifiedBy>
  <cp:revision>115</cp:revision>
  <dcterms:created xsi:type="dcterms:W3CDTF">2016-07-17T14:43:34Z</dcterms:created>
  <dcterms:modified xsi:type="dcterms:W3CDTF">2018-08-10T14:42:03Z</dcterms:modified>
</cp:coreProperties>
</file>